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8" r:id="rId12"/>
    <p:sldId id="269" r:id="rId13"/>
    <p:sldId id="270" r:id="rId14"/>
    <p:sldId id="266" r:id="rId15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0" d="100"/>
          <a:sy n="60" d="100"/>
        </p:scale>
        <p:origin x="72" y="1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F2A38-6FF5-4B60-9E3B-AF5D84A1F270}" type="datetimeFigureOut">
              <a:rPr lang="es-ES" smtClean="0"/>
              <a:t>13/12/2017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E8248-2F96-49A6-92A7-DB65470BED8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546469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F2A38-6FF5-4B60-9E3B-AF5D84A1F270}" type="datetimeFigureOut">
              <a:rPr lang="es-ES" smtClean="0"/>
              <a:t>13/12/2017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E8248-2F96-49A6-92A7-DB65470BED8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538256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F2A38-6FF5-4B60-9E3B-AF5D84A1F270}" type="datetimeFigureOut">
              <a:rPr lang="es-ES" smtClean="0"/>
              <a:t>13/12/2017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E8248-2F96-49A6-92A7-DB65470BED8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914121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F2A38-6FF5-4B60-9E3B-AF5D84A1F270}" type="datetimeFigureOut">
              <a:rPr lang="es-ES" smtClean="0"/>
              <a:t>13/12/2017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E8248-2F96-49A6-92A7-DB65470BED8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214318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F2A38-6FF5-4B60-9E3B-AF5D84A1F270}" type="datetimeFigureOut">
              <a:rPr lang="es-ES" smtClean="0"/>
              <a:t>13/12/2017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E8248-2F96-49A6-92A7-DB65470BED8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67839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F2A38-6FF5-4B60-9E3B-AF5D84A1F270}" type="datetimeFigureOut">
              <a:rPr lang="es-ES" smtClean="0"/>
              <a:t>13/12/2017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E8248-2F96-49A6-92A7-DB65470BED8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508822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F2A38-6FF5-4B60-9E3B-AF5D84A1F270}" type="datetimeFigureOut">
              <a:rPr lang="es-ES" smtClean="0"/>
              <a:t>13/12/2017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E8248-2F96-49A6-92A7-DB65470BED8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076989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F2A38-6FF5-4B60-9E3B-AF5D84A1F270}" type="datetimeFigureOut">
              <a:rPr lang="es-ES" smtClean="0"/>
              <a:t>13/12/2017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E8248-2F96-49A6-92A7-DB65470BED8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282217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F2A38-6FF5-4B60-9E3B-AF5D84A1F270}" type="datetimeFigureOut">
              <a:rPr lang="es-ES" smtClean="0"/>
              <a:t>13/12/2017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E8248-2F96-49A6-92A7-DB65470BED8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428392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F2A38-6FF5-4B60-9E3B-AF5D84A1F270}" type="datetimeFigureOut">
              <a:rPr lang="es-ES" smtClean="0"/>
              <a:t>13/12/2017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E8248-2F96-49A6-92A7-DB65470BED8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00179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F2A38-6FF5-4B60-9E3B-AF5D84A1F270}" type="datetimeFigureOut">
              <a:rPr lang="es-ES" smtClean="0"/>
              <a:t>13/12/2017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E8248-2F96-49A6-92A7-DB65470BED8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47157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6F2A38-6FF5-4B60-9E3B-AF5D84A1F270}" type="datetimeFigureOut">
              <a:rPr lang="es-ES" smtClean="0"/>
              <a:t>13/12/2017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9E8248-2F96-49A6-92A7-DB65470BED8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09079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oB5Pp9jSNAM" TargetMode="External"/><Relationship Id="rId2" Type="http://schemas.openxmlformats.org/officeDocument/2006/relationships/hyperlink" Target="https://www.youtube.com/watch?v=P9sdZgyf31Q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www.youtube.com/watch?v=zvBeywawOOE" TargetMode="External"/><Relationship Id="rId5" Type="http://schemas.openxmlformats.org/officeDocument/2006/relationships/hyperlink" Target="https://www.youtube.com/watch?v=Nqt5FELSz2I" TargetMode="External"/><Relationship Id="rId4" Type="http://schemas.openxmlformats.org/officeDocument/2006/relationships/hyperlink" Target="https://www.youtube.com/watch?v=uiy28mdq0Dg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MODELOS%20MEDIDAS%20EDUCATIVAS/8-formas-de-aprender-8-formas-de-ense&#241;ar.pdf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smtClean="0"/>
              <a:t>APRENDIZAJE COOPERATIVO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691251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6" name="Picture 4" descr="Resultado de imagen de aprendizaje cooperativo coordinador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5855" y="1962299"/>
            <a:ext cx="3381118" cy="4312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Resultado de imagen de aprendizaje cooperativo coordinado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3155" y="1962299"/>
            <a:ext cx="3484605" cy="4469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20648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Resultado de imagen de aprendizaje cooperativo 1-2-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4714" y="993531"/>
            <a:ext cx="9351840" cy="5261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3786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ESTRUTURA GRUPO DE EXPERTOS</a:t>
            </a:r>
            <a:endParaRPr lang="es-ES" dirty="0"/>
          </a:p>
        </p:txBody>
      </p:sp>
      <p:pic>
        <p:nvPicPr>
          <p:cNvPr id="7170" name="Picture 2" descr="Resultado de imagen de aprendizaje cooperativo ESTRUCTURA ROMPECABEZA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3329" y="1975338"/>
            <a:ext cx="4603994" cy="4618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Imagen relacionada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3635" y="1770185"/>
            <a:ext cx="2813011" cy="487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9956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AYUDANTE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40081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854371" y="436541"/>
            <a:ext cx="8911687" cy="1280890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INTENDENTE							AYUDANTE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7905408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AA7E6C4A-C7F1-40DD-A071-1D542A597F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Aprendizaje cooperativo</a:t>
            </a:r>
          </a:p>
        </p:txBody>
      </p:sp>
      <p:sp>
        <p:nvSpPr>
          <p:cNvPr id="3" name="Rectángulo 2">
            <a:hlinkClick r:id="rId2"/>
            <a:extLst>
              <a:ext uri="{FF2B5EF4-FFF2-40B4-BE49-F238E27FC236}">
                <a16:creationId xmlns:a16="http://schemas.microsoft.com/office/drawing/2014/main" xmlns="" id="{FF51AF8B-9047-4141-8A3A-9B60845C5E33}"/>
              </a:ext>
            </a:extLst>
          </p:cNvPr>
          <p:cNvSpPr/>
          <p:nvPr/>
        </p:nvSpPr>
        <p:spPr>
          <a:xfrm>
            <a:off x="928711" y="1368662"/>
            <a:ext cx="598849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/>
              <a:t>A modo de presentación:</a:t>
            </a:r>
          </a:p>
          <a:p>
            <a:r>
              <a:rPr lang="es-ES" dirty="0" smtClean="0">
                <a:hlinkClick r:id="rId2"/>
              </a:rPr>
              <a:t>https</a:t>
            </a:r>
            <a:r>
              <a:rPr lang="es-ES" dirty="0">
                <a:hlinkClick r:id="rId2"/>
              </a:rPr>
              <a:t>://</a:t>
            </a:r>
            <a:r>
              <a:rPr lang="es-ES" dirty="0" smtClean="0">
                <a:hlinkClick r:id="rId2"/>
              </a:rPr>
              <a:t>www.youtube.com/watch?v=P9sdZgyf31Q</a:t>
            </a:r>
            <a:r>
              <a:rPr lang="es-ES" dirty="0" smtClean="0"/>
              <a:t>       (3 min.)</a:t>
            </a:r>
            <a:endParaRPr lang="es-ES" dirty="0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xmlns="" id="{60987BCD-4AB2-4771-8912-69591DE820AD}"/>
              </a:ext>
            </a:extLst>
          </p:cNvPr>
          <p:cNvSpPr/>
          <p:nvPr/>
        </p:nvSpPr>
        <p:spPr>
          <a:xfrm>
            <a:off x="592434" y="3732622"/>
            <a:ext cx="1104076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ES" b="1" dirty="0" smtClean="0"/>
          </a:p>
          <a:p>
            <a:r>
              <a:rPr lang="es-ES" b="1" dirty="0" smtClean="0"/>
              <a:t>ZARIQUIEY</a:t>
            </a:r>
            <a:r>
              <a:rPr lang="es-ES" b="1" dirty="0" smtClean="0"/>
              <a:t>: “no hay respuesta posible al tema de la diversidad que no pase  por una estructura cooperativa”</a:t>
            </a:r>
            <a:endParaRPr lang="es-ES" b="1" dirty="0"/>
          </a:p>
          <a:p>
            <a:endParaRPr lang="es-ES" dirty="0">
              <a:hlinkClick r:id="rId3"/>
            </a:endParaRPr>
          </a:p>
          <a:p>
            <a:r>
              <a:rPr lang="es-ES" dirty="0" smtClean="0">
                <a:hlinkClick r:id="rId3"/>
              </a:rPr>
              <a:t>https</a:t>
            </a:r>
            <a:r>
              <a:rPr lang="es-ES" dirty="0">
                <a:hlinkClick r:id="rId3"/>
              </a:rPr>
              <a:t>://</a:t>
            </a:r>
            <a:r>
              <a:rPr lang="es-ES" dirty="0" smtClean="0">
                <a:hlinkClick r:id="rId3"/>
              </a:rPr>
              <a:t>www.youtube.com/watch?v=oB5Pp9jSNAM</a:t>
            </a:r>
            <a:endParaRPr lang="es-ES" dirty="0" smtClean="0"/>
          </a:p>
          <a:p>
            <a:r>
              <a:rPr lang="es-ES" dirty="0">
                <a:hlinkClick r:id="rId4"/>
              </a:rPr>
              <a:t>https://</a:t>
            </a:r>
            <a:r>
              <a:rPr lang="es-ES" dirty="0" smtClean="0">
                <a:hlinkClick r:id="rId4"/>
              </a:rPr>
              <a:t>www.youtube.com/watch?v=uiy28mdq0Dg</a:t>
            </a:r>
            <a:endParaRPr lang="es-ES" dirty="0" smtClean="0"/>
          </a:p>
          <a:p>
            <a:r>
              <a:rPr lang="es-ES" dirty="0">
                <a:hlinkClick r:id="rId5"/>
              </a:rPr>
              <a:t>https://</a:t>
            </a:r>
            <a:r>
              <a:rPr lang="es-ES" dirty="0" smtClean="0">
                <a:hlinkClick r:id="rId5"/>
              </a:rPr>
              <a:t>www.youtube.com/watch?v=Nqt5FELSz2I</a:t>
            </a:r>
            <a:endParaRPr lang="es-ES" dirty="0" smtClean="0"/>
          </a:p>
          <a:p>
            <a:r>
              <a:rPr lang="es-ES" dirty="0">
                <a:hlinkClick r:id="rId6"/>
              </a:rPr>
              <a:t>https://</a:t>
            </a:r>
            <a:r>
              <a:rPr lang="es-ES" dirty="0" smtClean="0">
                <a:hlinkClick r:id="rId6"/>
              </a:rPr>
              <a:t>www.youtube.com/watch?v=zvBeywawOOE</a:t>
            </a:r>
            <a:endParaRPr lang="es-ES" dirty="0" smtClean="0"/>
          </a:p>
          <a:p>
            <a:r>
              <a:rPr lang="es-ES" dirty="0"/>
              <a:t>https://</a:t>
            </a:r>
            <a:r>
              <a:rPr lang="es-ES" dirty="0" smtClean="0"/>
              <a:t>www.youtube.com/watch?v=WOGUVSK4UmA</a:t>
            </a:r>
            <a:endParaRPr lang="es-ES" dirty="0"/>
          </a:p>
        </p:txBody>
      </p:sp>
      <p:sp>
        <p:nvSpPr>
          <p:cNvPr id="12" name="CuadroTexto 11"/>
          <p:cNvSpPr txBox="1"/>
          <p:nvPr/>
        </p:nvSpPr>
        <p:spPr>
          <a:xfrm>
            <a:off x="494950" y="2273643"/>
            <a:ext cx="112357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b="1" dirty="0" smtClean="0"/>
              <a:t>Una definición</a:t>
            </a:r>
            <a:r>
              <a:rPr lang="es-ES" dirty="0" smtClean="0"/>
              <a:t>: “El aprendizaje cooperativo es el uso didáctico de grupos reducidos en los cuales los alumnos trabajan juntos para maximizar su propio aprendizaje y el de los otros” (Johnson, Johnson i </a:t>
            </a:r>
            <a:r>
              <a:rPr lang="es-ES" dirty="0" err="1" smtClean="0"/>
              <a:t>Holubec</a:t>
            </a:r>
            <a:r>
              <a:rPr lang="es-ES" dirty="0" smtClean="0"/>
              <a:t>, 1999, p.14. </a:t>
            </a:r>
            <a:r>
              <a:rPr lang="es-ES" i="1" dirty="0" smtClean="0"/>
              <a:t>El aprendizaje cooperativo en el aula</a:t>
            </a:r>
            <a:r>
              <a:rPr lang="es-ES" dirty="0" smtClean="0"/>
              <a:t>. Buenos Aires: Paidós)</a:t>
            </a:r>
          </a:p>
          <a:p>
            <a:pPr algn="just"/>
            <a:r>
              <a:rPr lang="es-ES" dirty="0" smtClean="0"/>
              <a:t>conseguir unos objetivos comunes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6127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303342EF-6154-481F-BF43-61BE135830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0130" y="365125"/>
            <a:ext cx="10933670" cy="664605"/>
          </a:xfrm>
        </p:spPr>
        <p:txBody>
          <a:bodyPr>
            <a:normAutofit/>
          </a:bodyPr>
          <a:lstStyle/>
          <a:p>
            <a:r>
              <a:rPr lang="es-ES" sz="3600" dirty="0"/>
              <a:t>PUJOLÀS (</a:t>
            </a:r>
            <a:r>
              <a:rPr lang="es-ES" sz="3600" dirty="0" smtClean="0"/>
              <a:t>2003)</a:t>
            </a:r>
            <a:r>
              <a:rPr lang="es-ES" sz="3100" dirty="0" smtClean="0"/>
              <a:t>La </a:t>
            </a:r>
            <a:r>
              <a:rPr lang="es-ES" sz="3100" dirty="0"/>
              <a:t>escuela inclusiva y el aprendizaje cooperativo </a:t>
            </a:r>
            <a:endParaRPr lang="es-ES" dirty="0"/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xmlns="" id="{168CC8D1-6EB4-4584-B17C-586B06FCBA4E}"/>
              </a:ext>
            </a:extLst>
          </p:cNvPr>
          <p:cNvSpPr/>
          <p:nvPr/>
        </p:nvSpPr>
        <p:spPr>
          <a:xfrm>
            <a:off x="566996" y="1029730"/>
            <a:ext cx="10959153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000" b="1" dirty="0"/>
              <a:t>Parábola del invitado a cenar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sz="1400" b="1" dirty="0"/>
              <a:t>Primer hombre</a:t>
            </a:r>
            <a:r>
              <a:rPr lang="es-ES" sz="1400" dirty="0"/>
              <a:t>, distinguido cocinero, que preparó una cena espléndida, invitó a un amigo con un problema digestivo, pero llamó antes  para decirle que no viniera a la cena, que la cena preparada no le convenía, que otro día cenarían juntos.</a:t>
            </a:r>
          </a:p>
          <a:p>
            <a:pPr algn="just"/>
            <a:r>
              <a:rPr lang="es-ES" sz="1400" dirty="0"/>
              <a:t>“</a:t>
            </a:r>
            <a:r>
              <a:rPr lang="es-ES" sz="1400" i="1" dirty="0"/>
              <a:t>Una escuela selectiva sólo admite a aquellos discípulos que pueden comer el “menú” que tiene preparado de antemano: un currículum prefijado.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sz="1400" b="1" dirty="0"/>
              <a:t>Segundo hombre</a:t>
            </a:r>
            <a:r>
              <a:rPr lang="es-ES" sz="1400" dirty="0"/>
              <a:t>, también distinguido cocinero, que preparó una cena espléndida, invitó a un amigo con un problema digestivo, le llamó para decirle que acudiera igualmente a la cena, que ya le prepararía un plato de verduras y un pescado a la plancha.</a:t>
            </a:r>
          </a:p>
          <a:p>
            <a:pPr algn="just"/>
            <a:r>
              <a:rPr lang="es-ES" sz="1400" i="1" dirty="0"/>
              <a:t>Una escuela que se conforma  con preparar un “menú especial” –un currículum adaptado- para un estudiante que tiene problemas a la hora de comer el “menú general”, el currículum ordinario.</a:t>
            </a:r>
            <a:endParaRPr lang="es-ES" sz="14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sz="1400" b="1" dirty="0"/>
              <a:t>Tercer hombre</a:t>
            </a:r>
            <a:r>
              <a:rPr lang="es-ES" sz="1400" dirty="0"/>
              <a:t>, además de distinguido cocinero, se distinguía también por el valor que daba a la amistad, la solidaridad y la justicia. Llamó al amigo que no podía comer lo preparado y </a:t>
            </a:r>
            <a:r>
              <a:rPr lang="es-ES" sz="1400" b="1" dirty="0"/>
              <a:t>cambió el menú para todos.</a:t>
            </a:r>
          </a:p>
          <a:p>
            <a:pPr algn="just"/>
            <a:r>
              <a:rPr lang="es-ES" sz="1400" b="1" dirty="0"/>
              <a:t>Una escuela inclusiva es aquella que adecua el “menú general” para que todo el mundo pueda comer de él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xmlns="" id="{E26AD09A-A98F-4156-9BBA-B01FC4FC5EEB}"/>
              </a:ext>
            </a:extLst>
          </p:cNvPr>
          <p:cNvSpPr/>
          <p:nvPr/>
        </p:nvSpPr>
        <p:spPr>
          <a:xfrm>
            <a:off x="642551" y="3765507"/>
            <a:ext cx="1022736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dirty="0"/>
              <a:t>Incluir  es acoger y valorar, es </a:t>
            </a:r>
            <a:r>
              <a:rPr lang="es-ES" b="1" dirty="0"/>
              <a:t>participar</a:t>
            </a:r>
            <a:r>
              <a:rPr lang="es-ES" dirty="0"/>
              <a:t> plenamente del mismo menú, es querer </a:t>
            </a:r>
            <a:r>
              <a:rPr lang="es-ES" b="1" dirty="0"/>
              <a:t>aprender juntos. </a:t>
            </a:r>
            <a:endParaRPr lang="es-ES" dirty="0"/>
          </a:p>
        </p:txBody>
      </p:sp>
      <p:sp>
        <p:nvSpPr>
          <p:cNvPr id="5" name="CuadroTexto 4"/>
          <p:cNvSpPr txBox="1"/>
          <p:nvPr/>
        </p:nvSpPr>
        <p:spPr>
          <a:xfrm>
            <a:off x="642551" y="3805881"/>
            <a:ext cx="1088359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" dirty="0" smtClean="0"/>
          </a:p>
          <a:p>
            <a:endParaRPr lang="es-ES" dirty="0"/>
          </a:p>
          <a:p>
            <a:r>
              <a:rPr lang="es-ES" dirty="0" smtClean="0"/>
              <a:t>-Cómo se puede atender a la diversidad de capacidades, intereses, necesidades, motivaciones, estilos de aprendizaje, ritmos, a las distintas FORMAS de aprender (Inteligencias múltiples), a los diferentes conocimientos/aprendizajes previos con los que el niño llega al aula?</a:t>
            </a:r>
            <a:r>
              <a:rPr lang="es-ES" b="1" dirty="0"/>
              <a:t> </a:t>
            </a:r>
            <a:endParaRPr lang="es-ES" b="1" dirty="0" smtClean="0"/>
          </a:p>
          <a:p>
            <a:r>
              <a:rPr lang="es-ES" b="1" dirty="0"/>
              <a:t>-</a:t>
            </a:r>
            <a:r>
              <a:rPr lang="es-ES" b="1" dirty="0" smtClean="0"/>
              <a:t>ZARIQUEY</a:t>
            </a:r>
            <a:r>
              <a:rPr lang="es-ES" b="1" dirty="0"/>
              <a:t>: “no hay respuesta posible al tema de la diversidad que no pase  por una estructura cooperativa”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830781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>
            <a:extLst>
              <a:ext uri="{FF2B5EF4-FFF2-40B4-BE49-F238E27FC236}">
                <a16:creationId xmlns:a16="http://schemas.microsoft.com/office/drawing/2014/main" xmlns="" id="{C6FDEB36-6A04-4BAC-BC7E-CF4A4EF85F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175718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es-ES" sz="3600" b="1" dirty="0" smtClean="0"/>
              <a:t/>
            </a:r>
            <a:br>
              <a:rPr lang="es-ES" sz="3600" b="1" dirty="0" smtClean="0"/>
            </a:br>
            <a:r>
              <a:rPr lang="es-ES" sz="3600" b="1" dirty="0"/>
              <a:t/>
            </a:r>
            <a:br>
              <a:rPr lang="es-ES" sz="3600" b="1" dirty="0"/>
            </a:br>
            <a:r>
              <a:rPr lang="es-ES" sz="4000" b="1" dirty="0" smtClean="0"/>
              <a:t>POR </a:t>
            </a:r>
            <a:r>
              <a:rPr lang="es-ES" sz="4000" b="1" dirty="0"/>
              <a:t>QUÉ UNA ESTRUCTURA DE CLASE </a:t>
            </a:r>
            <a:r>
              <a:rPr lang="es-ES" sz="4000" b="1" dirty="0" smtClean="0"/>
              <a:t>COOPERATIVA</a:t>
            </a:r>
            <a:r>
              <a:rPr lang="es-ES" sz="3600" b="1" dirty="0" smtClean="0"/>
              <a:t> </a:t>
            </a:r>
            <a:br>
              <a:rPr lang="es-ES" sz="3600" b="1" dirty="0" smtClean="0"/>
            </a:br>
            <a:r>
              <a:rPr lang="es-ES" sz="3600" b="1" u="sng" dirty="0" smtClean="0"/>
              <a:t>4 RAZONES</a:t>
            </a:r>
            <a:r>
              <a:rPr lang="es-ES" sz="3600" b="1" dirty="0" smtClean="0"/>
              <a:t>:</a:t>
            </a:r>
            <a:r>
              <a:rPr lang="es-ES" sz="3200" b="1" dirty="0" smtClean="0"/>
              <a:t/>
            </a:r>
            <a:br>
              <a:rPr lang="es-ES" sz="3200" b="1" dirty="0" smtClean="0"/>
            </a:br>
            <a:r>
              <a:rPr lang="es-ES" sz="3600" b="1" dirty="0"/>
              <a:t>1.- POR LA FINALIDAD QUE PERSIGUE LA ESCUELA</a:t>
            </a:r>
            <a:r>
              <a:rPr lang="es-ES" sz="3600" b="1" dirty="0" smtClean="0"/>
              <a:t>.</a:t>
            </a:r>
            <a:br>
              <a:rPr lang="es-ES" sz="3600" b="1" dirty="0" smtClean="0"/>
            </a:br>
            <a:r>
              <a:rPr lang="es-ES" sz="3600" b="1" dirty="0"/>
              <a:t>2.- POR CÓMO APRENDE EL NIÑO Y CONSTRUYE SU </a:t>
            </a:r>
            <a:r>
              <a:rPr lang="es-ES" sz="3600" b="1" dirty="0" smtClean="0"/>
              <a:t>CONOCIMIENTO.</a:t>
            </a:r>
            <a:br>
              <a:rPr lang="es-ES" sz="3600" b="1" dirty="0" smtClean="0"/>
            </a:br>
            <a:r>
              <a:rPr lang="es-ES" sz="3600" b="1" dirty="0"/>
              <a:t>3.-PORQUE HAY INTELIGENCIAS MÚLTIPLES (Gardner) </a:t>
            </a:r>
            <a:r>
              <a:rPr lang="es-ES" sz="3600" b="1" dirty="0" smtClean="0"/>
              <a:t/>
            </a:r>
            <a:br>
              <a:rPr lang="es-ES" sz="3600" b="1" dirty="0" smtClean="0"/>
            </a:br>
            <a:r>
              <a:rPr lang="es-ES" sz="3600" b="1" dirty="0"/>
              <a:t>4.-PORQUE TODOS APRENDEN </a:t>
            </a:r>
            <a:r>
              <a:rPr lang="es-ES" sz="3600" b="1" dirty="0" smtClean="0"/>
              <a:t>MÁS Y MEJOR</a:t>
            </a:r>
            <a:r>
              <a:rPr lang="es-ES" sz="3600" b="1" dirty="0"/>
              <a:t/>
            </a:r>
            <a:br>
              <a:rPr lang="es-ES" sz="3600" b="1" dirty="0"/>
            </a:br>
            <a:endParaRPr lang="es-ES" sz="4000" b="1" dirty="0"/>
          </a:p>
        </p:txBody>
      </p:sp>
    </p:spTree>
    <p:extLst>
      <p:ext uri="{BB962C8B-B14F-4D97-AF65-F5344CB8AC3E}">
        <p14:creationId xmlns:p14="http://schemas.microsoft.com/office/powerpoint/2010/main" val="1040106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C6FDEB36-6A04-4BAC-BC7E-CF4A4EF85F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1963" y="365125"/>
            <a:ext cx="11091837" cy="827571"/>
          </a:xfrm>
        </p:spPr>
        <p:txBody>
          <a:bodyPr>
            <a:normAutofit/>
          </a:bodyPr>
          <a:lstStyle/>
          <a:p>
            <a:r>
              <a:rPr lang="es-ES" sz="2000" b="1" dirty="0"/>
              <a:t>POR QUÉ UNA ESTRUCTURA DE CLASE COOPERATIVA. RAZONES: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88655F8F-3451-4755-BAA4-B280584C7D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1963" y="1192696"/>
            <a:ext cx="11091837" cy="498426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sz="1800" b="1" dirty="0" smtClean="0">
                <a:solidFill>
                  <a:srgbClr val="FF0000"/>
                </a:solidFill>
              </a:rPr>
              <a:t>1.- POR LA FINALIDAD QUE PERSIGUE LA ESCUELA.</a:t>
            </a:r>
          </a:p>
          <a:p>
            <a:pPr marL="0" indent="0">
              <a:buNone/>
            </a:pPr>
            <a:r>
              <a:rPr lang="es-ES" sz="1600" b="1" dirty="0" smtClean="0"/>
              <a:t>Todo </a:t>
            </a:r>
            <a:r>
              <a:rPr lang="es-ES" sz="1600" b="1" dirty="0"/>
              <a:t>dependerá del objetivo o finalidad que pretendamos</a:t>
            </a:r>
            <a:r>
              <a:rPr lang="es-ES" sz="1200" dirty="0"/>
              <a:t>: </a:t>
            </a:r>
          </a:p>
          <a:p>
            <a:pPr marL="0" indent="0">
              <a:buNone/>
            </a:pPr>
            <a:endParaRPr lang="es-ES" dirty="0"/>
          </a:p>
          <a:p>
            <a:pPr marL="0" indent="0">
              <a:buNone/>
            </a:pPr>
            <a:endParaRPr lang="es-ES" dirty="0"/>
          </a:p>
          <a:p>
            <a:pPr marL="0" indent="0">
              <a:buNone/>
            </a:pPr>
            <a:endParaRPr lang="es-ES" dirty="0"/>
          </a:p>
          <a:p>
            <a:pPr marL="0" indent="0">
              <a:buNone/>
            </a:pPr>
            <a:endParaRPr lang="es-ES" dirty="0"/>
          </a:p>
          <a:p>
            <a:pPr marL="0" indent="0">
              <a:buNone/>
            </a:pPr>
            <a:endParaRPr lang="es-ES" dirty="0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xmlns="" id="{806A87EA-7791-4A12-A929-16D8DC3C20E1}"/>
              </a:ext>
            </a:extLst>
          </p:cNvPr>
          <p:cNvSpPr/>
          <p:nvPr/>
        </p:nvSpPr>
        <p:spPr>
          <a:xfrm>
            <a:off x="1347167" y="1990172"/>
            <a:ext cx="3101009" cy="53740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>
                <a:solidFill>
                  <a:srgbClr val="FF0000"/>
                </a:solidFill>
              </a:rPr>
              <a:t>ENSEÑAR/INSTRUIR</a:t>
            </a:r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xmlns="" id="{6A46C8FB-E974-46CE-9EFD-7FA77D495128}"/>
              </a:ext>
            </a:extLst>
          </p:cNvPr>
          <p:cNvSpPr/>
          <p:nvPr/>
        </p:nvSpPr>
        <p:spPr>
          <a:xfrm>
            <a:off x="5700713" y="1670292"/>
            <a:ext cx="5786437" cy="1343025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b="1" dirty="0">
                <a:solidFill>
                  <a:srgbClr val="00B050"/>
                </a:solidFill>
              </a:rPr>
              <a:t>EDUCAR</a:t>
            </a:r>
          </a:p>
          <a:p>
            <a:pPr algn="ctr"/>
            <a:r>
              <a:rPr lang="es-ES" sz="2000" b="1" dirty="0">
                <a:solidFill>
                  <a:srgbClr val="00B050"/>
                </a:solidFill>
              </a:rPr>
              <a:t>“saber conocer”, “saber hacer”, “saber ser” y “saber convivir.</a:t>
            </a:r>
          </a:p>
          <a:p>
            <a:pPr algn="ctr"/>
            <a:endParaRPr lang="es-ES" dirty="0"/>
          </a:p>
        </p:txBody>
      </p:sp>
      <p:sp>
        <p:nvSpPr>
          <p:cNvPr id="7" name="Flecha: a la izquierda y derecha 6">
            <a:extLst>
              <a:ext uri="{FF2B5EF4-FFF2-40B4-BE49-F238E27FC236}">
                <a16:creationId xmlns:a16="http://schemas.microsoft.com/office/drawing/2014/main" xmlns="" id="{8F68AEB3-A180-4AD8-99C8-6E959D251968}"/>
              </a:ext>
            </a:extLst>
          </p:cNvPr>
          <p:cNvSpPr/>
          <p:nvPr/>
        </p:nvSpPr>
        <p:spPr>
          <a:xfrm>
            <a:off x="4448176" y="2073102"/>
            <a:ext cx="1252537" cy="537403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</a:t>
            </a:r>
          </a:p>
        </p:txBody>
      </p:sp>
      <p:cxnSp>
        <p:nvCxnSpPr>
          <p:cNvPr id="9" name="Conector recto de flecha 8">
            <a:extLst>
              <a:ext uri="{FF2B5EF4-FFF2-40B4-BE49-F238E27FC236}">
                <a16:creationId xmlns:a16="http://schemas.microsoft.com/office/drawing/2014/main" xmlns="" id="{09846717-C87A-4422-81B9-E5287D862DAE}"/>
              </a:ext>
            </a:extLst>
          </p:cNvPr>
          <p:cNvCxnSpPr>
            <a:cxnSpLocks/>
          </p:cNvCxnSpPr>
          <p:nvPr/>
        </p:nvCxnSpPr>
        <p:spPr>
          <a:xfrm>
            <a:off x="1375742" y="2527575"/>
            <a:ext cx="0" cy="2744513"/>
          </a:xfrm>
          <a:prstGeom prst="straightConnector1">
            <a:avLst/>
          </a:prstGeom>
          <a:ln w="539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ángulo: esquinas redondeadas 9">
            <a:extLst>
              <a:ext uri="{FF2B5EF4-FFF2-40B4-BE49-F238E27FC236}">
                <a16:creationId xmlns:a16="http://schemas.microsoft.com/office/drawing/2014/main" xmlns="" id="{ECD1D208-74E4-4ED0-8EB5-7DF16C6BCB0A}"/>
              </a:ext>
            </a:extLst>
          </p:cNvPr>
          <p:cNvSpPr/>
          <p:nvPr/>
        </p:nvSpPr>
        <p:spPr>
          <a:xfrm>
            <a:off x="1183194" y="5310740"/>
            <a:ext cx="3428954" cy="827571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>
                <a:solidFill>
                  <a:srgbClr val="FF0000"/>
                </a:solidFill>
              </a:rPr>
              <a:t>Se avanza más en una clase homogénea</a:t>
            </a:r>
            <a:endParaRPr lang="es-ES" dirty="0">
              <a:solidFill>
                <a:srgbClr val="FF0000"/>
              </a:solidFill>
            </a:endParaRPr>
          </a:p>
        </p:txBody>
      </p:sp>
      <p:sp>
        <p:nvSpPr>
          <p:cNvPr id="12" name="Elipse 11">
            <a:extLst>
              <a:ext uri="{FF2B5EF4-FFF2-40B4-BE49-F238E27FC236}">
                <a16:creationId xmlns:a16="http://schemas.microsoft.com/office/drawing/2014/main" xmlns="" id="{9648B778-64A8-4EE8-8737-5BF852020CAF}"/>
              </a:ext>
            </a:extLst>
          </p:cNvPr>
          <p:cNvSpPr/>
          <p:nvPr/>
        </p:nvSpPr>
        <p:spPr>
          <a:xfrm>
            <a:off x="5700713" y="4843463"/>
            <a:ext cx="6229324" cy="2014537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b="1" dirty="0">
                <a:solidFill>
                  <a:srgbClr val="00B050"/>
                </a:solidFill>
              </a:rPr>
              <a:t>Si lo que queremos es educar</a:t>
            </a:r>
            <a:r>
              <a:rPr lang="es-ES" sz="2000" dirty="0">
                <a:solidFill>
                  <a:srgbClr val="00B050"/>
                </a:solidFill>
              </a:rPr>
              <a:t>, es decir, hacer crecer las posibilidades de todos los niños, lo mejor es tenerlos juntos. Lo que los niños pueden hacer para ayudarse unos a otros es extraordinario.</a:t>
            </a:r>
          </a:p>
        </p:txBody>
      </p:sp>
      <p:sp>
        <p:nvSpPr>
          <p:cNvPr id="14" name="Diagrama de flujo: proceso alternativo 13">
            <a:extLst>
              <a:ext uri="{FF2B5EF4-FFF2-40B4-BE49-F238E27FC236}">
                <a16:creationId xmlns:a16="http://schemas.microsoft.com/office/drawing/2014/main" xmlns="" id="{017E2152-1FC7-43C2-B4F6-C9C05F38261A}"/>
              </a:ext>
            </a:extLst>
          </p:cNvPr>
          <p:cNvSpPr/>
          <p:nvPr/>
        </p:nvSpPr>
        <p:spPr>
          <a:xfrm>
            <a:off x="1404318" y="3325051"/>
            <a:ext cx="9706593" cy="1376915"/>
          </a:xfrm>
          <a:prstGeom prst="flowChartAlternateProcess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/>
              <a:t> </a:t>
            </a:r>
            <a:r>
              <a:rPr lang="es-ES" sz="2400" b="1" dirty="0">
                <a:solidFill>
                  <a:schemeClr val="tx1"/>
                </a:solidFill>
              </a:rPr>
              <a:t>En función de ello se tomarán las decisiones sobre </a:t>
            </a:r>
            <a:r>
              <a:rPr lang="es-ES" sz="2400" b="1" u="sng" dirty="0">
                <a:solidFill>
                  <a:schemeClr val="tx1"/>
                </a:solidFill>
              </a:rPr>
              <a:t>qué y cómo </a:t>
            </a:r>
            <a:r>
              <a:rPr lang="es-ES" sz="2400" b="1" dirty="0">
                <a:solidFill>
                  <a:schemeClr val="tx1"/>
                </a:solidFill>
              </a:rPr>
              <a:t>enseñar: </a:t>
            </a:r>
          </a:p>
          <a:p>
            <a:pPr algn="ctr"/>
            <a:r>
              <a:rPr lang="es-ES" sz="2400" b="1" dirty="0">
                <a:solidFill>
                  <a:schemeClr val="tx1"/>
                </a:solidFill>
              </a:rPr>
              <a:t>OBJETIVOS/ CONTENIDOS Y MÉTODOS, AGRUPAMIENTOS…</a:t>
            </a:r>
          </a:p>
        </p:txBody>
      </p:sp>
      <p:cxnSp>
        <p:nvCxnSpPr>
          <p:cNvPr id="15" name="Conector recto de flecha 14">
            <a:extLst>
              <a:ext uri="{FF2B5EF4-FFF2-40B4-BE49-F238E27FC236}">
                <a16:creationId xmlns:a16="http://schemas.microsoft.com/office/drawing/2014/main" xmlns="" id="{1B13BA83-1F66-4161-B071-71D0CE2C3852}"/>
              </a:ext>
            </a:extLst>
          </p:cNvPr>
          <p:cNvCxnSpPr>
            <a:cxnSpLocks/>
          </p:cNvCxnSpPr>
          <p:nvPr/>
        </p:nvCxnSpPr>
        <p:spPr>
          <a:xfrm>
            <a:off x="11110911" y="2527575"/>
            <a:ext cx="0" cy="2744513"/>
          </a:xfrm>
          <a:prstGeom prst="straightConnector1">
            <a:avLst/>
          </a:prstGeom>
          <a:ln w="539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6012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B970855B-0FFE-48A9-84D1-536A39D21D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3357" y="826444"/>
            <a:ext cx="10515600" cy="598702"/>
          </a:xfrm>
        </p:spPr>
        <p:txBody>
          <a:bodyPr>
            <a:normAutofit/>
          </a:bodyPr>
          <a:lstStyle/>
          <a:p>
            <a:pPr>
              <a:spcBef>
                <a:spcPts val="1000"/>
              </a:spcBef>
            </a:pPr>
            <a:r>
              <a:rPr lang="es-ES" sz="1600" b="1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2.- POR CÓMO APRENDE EL NIÑO Y CONSTRUYE SU CONOCIMIENTO</a:t>
            </a: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xmlns="" id="{BA33A632-49BA-470A-99A0-FD5206BB5338}"/>
              </a:ext>
            </a:extLst>
          </p:cNvPr>
          <p:cNvSpPr/>
          <p:nvPr/>
        </p:nvSpPr>
        <p:spPr>
          <a:xfrm>
            <a:off x="527632" y="1488217"/>
            <a:ext cx="1051560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b="1" dirty="0" smtClean="0"/>
              <a:t>Porque la clase magistral con el libro de texto para todos igual NO SIRVE para atender a la diversidad de ritmos, capacidades, estilos de aprendizaje, necesidades educativas, etc. de una clase de 25 alumnos.</a:t>
            </a:r>
          </a:p>
          <a:p>
            <a:endParaRPr lang="es-ES" dirty="0" smtClean="0"/>
          </a:p>
          <a:p>
            <a:pPr marL="342900" indent="-342900">
              <a:buAutoNum type="alphaLcParenR"/>
            </a:pPr>
            <a:r>
              <a:rPr lang="es-ES" dirty="0" smtClean="0"/>
              <a:t>Según </a:t>
            </a:r>
            <a:r>
              <a:rPr lang="es-ES" dirty="0"/>
              <a:t>las teorías del aprendizaje  (Ausubel, Bruner…) el alumno aprende cuando relaciona de manera sustantiva, no literal, lo que ya sabe con lo que le vamos a enseñar. Lo que ya sabe es lo </a:t>
            </a:r>
            <a:r>
              <a:rPr lang="es-ES" dirty="0" smtClean="0"/>
              <a:t>más </a:t>
            </a:r>
            <a:r>
              <a:rPr lang="es-ES" dirty="0"/>
              <a:t>importante para </a:t>
            </a:r>
            <a:r>
              <a:rPr lang="es-ES" dirty="0" smtClean="0"/>
              <a:t>poder aprender.</a:t>
            </a:r>
          </a:p>
          <a:p>
            <a:endParaRPr lang="es-ES" dirty="0"/>
          </a:p>
          <a:p>
            <a:r>
              <a:rPr lang="es-ES" dirty="0" smtClean="0"/>
              <a:t>b) Como </a:t>
            </a:r>
            <a:r>
              <a:rPr lang="es-ES" dirty="0"/>
              <a:t>cada alumno tiene unos conocimientos </a:t>
            </a:r>
            <a:r>
              <a:rPr lang="es-ES" dirty="0" smtClean="0"/>
              <a:t>previos, </a:t>
            </a:r>
            <a:r>
              <a:rPr lang="es-ES" dirty="0"/>
              <a:t>y esos son lo más importante para que aprenda, no podemos ofrecer los mismos </a:t>
            </a:r>
            <a:r>
              <a:rPr lang="es-ES" dirty="0" smtClean="0"/>
              <a:t>aprendizajes/conocimientos/contenidos </a:t>
            </a:r>
            <a:r>
              <a:rPr lang="es-ES" dirty="0"/>
              <a:t>para todos de la misma forma y al mismo </a:t>
            </a:r>
            <a:r>
              <a:rPr lang="es-ES" dirty="0" smtClean="0"/>
              <a:t>tiempo, pues, al no poseer todos los mismos conocimientos previos, no los relacionarán con los que les vamos a enseñar NO </a:t>
            </a:r>
            <a:r>
              <a:rPr lang="es-ES" dirty="0"/>
              <a:t>SE </a:t>
            </a:r>
            <a:r>
              <a:rPr lang="es-ES" dirty="0" smtClean="0"/>
              <a:t>PRODUCIRÁ </a:t>
            </a:r>
            <a:r>
              <a:rPr lang="es-ES" dirty="0"/>
              <a:t>APRENDIZAJE EN TODOS LOS </a:t>
            </a:r>
            <a:r>
              <a:rPr lang="es-ES" dirty="0" smtClean="0"/>
              <a:t>ALUMNOS. </a:t>
            </a:r>
          </a:p>
          <a:p>
            <a:endParaRPr lang="es-ES" dirty="0" smtClean="0"/>
          </a:p>
          <a:p>
            <a:r>
              <a:rPr lang="es-ES" dirty="0" smtClean="0"/>
              <a:t>c) Porque </a:t>
            </a:r>
            <a:r>
              <a:rPr lang="es-ES" dirty="0"/>
              <a:t>cuando varios alumnos aprenden juntos, se produce discusión, crítica, debate, puntos de vista diferente… se remueven las estructuras cognitivas previas, incorporando nuevas ideas y nuevos conocimientos... Lo mismo ocurre cuando un alumno enseña (tutoriza) a otro: el que más aprende es él.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dirty="0"/>
          </a:p>
          <a:p>
            <a:r>
              <a:rPr lang="es-ES" i="1" dirty="0"/>
              <a:t>	</a:t>
            </a:r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xmlns="" id="{C6FDEB36-6A04-4BAC-BC7E-CF4A4EF85FAC}"/>
              </a:ext>
            </a:extLst>
          </p:cNvPr>
          <p:cNvSpPr txBox="1">
            <a:spLocks/>
          </p:cNvSpPr>
          <p:nvPr/>
        </p:nvSpPr>
        <p:spPr>
          <a:xfrm>
            <a:off x="261963" y="365125"/>
            <a:ext cx="11091837" cy="46131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000" b="1" dirty="0" smtClean="0"/>
              <a:t>POR QUÉ UNA ESTRUCTURA DE CLASE COOPERATIVA. RAZONES:</a:t>
            </a:r>
            <a:endParaRPr lang="es-ES" sz="2000" b="1" dirty="0"/>
          </a:p>
        </p:txBody>
      </p:sp>
    </p:spTree>
    <p:extLst>
      <p:ext uri="{BB962C8B-B14F-4D97-AF65-F5344CB8AC3E}">
        <p14:creationId xmlns:p14="http://schemas.microsoft.com/office/powerpoint/2010/main" val="4020943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7732A62E-9FC6-42EA-988D-21766B1574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3972" y="480322"/>
            <a:ext cx="10515600" cy="1325563"/>
          </a:xfrm>
        </p:spPr>
        <p:txBody>
          <a:bodyPr>
            <a:normAutofit/>
          </a:bodyPr>
          <a:lstStyle/>
          <a:p>
            <a:pPr>
              <a:spcBef>
                <a:spcPts val="1000"/>
              </a:spcBef>
            </a:pPr>
            <a:r>
              <a:rPr lang="es-ES" sz="1600" b="1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3.-PORQUE HAY INTELIGENCIAS MÚLTIPLES (Gardner) </a:t>
            </a:r>
          </a:p>
        </p:txBody>
      </p:sp>
      <p:pic>
        <p:nvPicPr>
          <p:cNvPr id="1026" name="Picture 2" descr="https://psicologiaymente.net/media/JM/yY/9M/JMyY9MNYbg/teoria-inteligencias-multiples-gardner/wide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088" y="1684281"/>
            <a:ext cx="7943336" cy="4501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uadroTexto 3"/>
          <p:cNvSpPr txBox="1"/>
          <p:nvPr/>
        </p:nvSpPr>
        <p:spPr>
          <a:xfrm>
            <a:off x="6806514" y="2031931"/>
            <a:ext cx="454728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dirty="0" smtClean="0">
                <a:hlinkClick r:id="rId3" action="ppaction://hlinkfile"/>
              </a:rPr>
              <a:t>Somos inteligentes de formas muy distintas.</a:t>
            </a:r>
          </a:p>
          <a:p>
            <a:pPr algn="ctr"/>
            <a:r>
              <a:rPr lang="es-ES" sz="3200" dirty="0" smtClean="0">
                <a:hlinkClick r:id="rId3" action="ppaction://hlinkfile"/>
              </a:rPr>
              <a:t>8 formas de aprender, 8 formas de enseñar</a:t>
            </a:r>
            <a:r>
              <a:rPr lang="es-ES" sz="3200" dirty="0" smtClean="0"/>
              <a:t>, no una para todos.</a:t>
            </a:r>
            <a:endParaRPr lang="es-ES" sz="3200" dirty="0"/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xmlns="" id="{C6FDEB36-6A04-4BAC-BC7E-CF4A4EF85FAC}"/>
              </a:ext>
            </a:extLst>
          </p:cNvPr>
          <p:cNvSpPr txBox="1">
            <a:spLocks/>
          </p:cNvSpPr>
          <p:nvPr/>
        </p:nvSpPr>
        <p:spPr>
          <a:xfrm>
            <a:off x="327866" y="156593"/>
            <a:ext cx="11091837" cy="8275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000" b="1" dirty="0"/>
              <a:t>POR QUÉ UNA ESTRUCTURA DE CLASE COOPERATIVA. RAZONES:</a:t>
            </a:r>
          </a:p>
        </p:txBody>
      </p:sp>
    </p:spTree>
    <p:extLst>
      <p:ext uri="{BB962C8B-B14F-4D97-AF65-F5344CB8AC3E}">
        <p14:creationId xmlns:p14="http://schemas.microsoft.com/office/powerpoint/2010/main" val="3373953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1005016"/>
            <a:ext cx="10515600" cy="321276"/>
          </a:xfrm>
        </p:spPr>
        <p:txBody>
          <a:bodyPr>
            <a:normAutofit/>
          </a:bodyPr>
          <a:lstStyle/>
          <a:p>
            <a:pPr>
              <a:spcBef>
                <a:spcPts val="1000"/>
              </a:spcBef>
            </a:pPr>
            <a:r>
              <a:rPr lang="es-ES" sz="1600" b="1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4.-PORQUE TODOS APRENDEN MÁS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80535" y="1479635"/>
            <a:ext cx="10515600" cy="4351338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es-ES" dirty="0"/>
              <a:t>L</a:t>
            </a:r>
            <a:r>
              <a:rPr lang="es-ES" dirty="0" smtClean="0"/>
              <a:t>os </a:t>
            </a:r>
            <a:r>
              <a:rPr lang="es-ES" dirty="0"/>
              <a:t>alumnos (con distintas capacidades, motivaciones e intereses) son estimulados a cooperar, a ayudarse unos a otros para aprender más y mejor. </a:t>
            </a:r>
            <a:endParaRPr lang="es-ES" dirty="0" smtClean="0"/>
          </a:p>
          <a:p>
            <a:pPr algn="just"/>
            <a:r>
              <a:rPr lang="es-ES" dirty="0" smtClean="0"/>
              <a:t>Porque </a:t>
            </a:r>
            <a:r>
              <a:rPr lang="es-ES" dirty="0"/>
              <a:t>los alumnos no sólo aprenden porque el profesor les enseña, sino porque cooperan entre </a:t>
            </a:r>
            <a:r>
              <a:rPr lang="es-ES" dirty="0" smtClean="0"/>
              <a:t>sí </a:t>
            </a:r>
            <a:r>
              <a:rPr lang="es-ES" dirty="0"/>
              <a:t>enseñándose unos a otros. Las interacciones  tienen una gran importancia en la construcción de conocimiento</a:t>
            </a:r>
            <a:r>
              <a:rPr lang="es-ES" dirty="0" smtClean="0"/>
              <a:t>.</a:t>
            </a:r>
          </a:p>
          <a:p>
            <a:pPr algn="just"/>
            <a:r>
              <a:rPr lang="es-ES" dirty="0" smtClean="0"/>
              <a:t>Con estructuras de aprendizaje cooperativo, </a:t>
            </a:r>
            <a:r>
              <a:rPr lang="es-ES" b="1" dirty="0" smtClean="0"/>
              <a:t>unos enseñan a otros</a:t>
            </a:r>
            <a:r>
              <a:rPr lang="es-ES" dirty="0" smtClean="0"/>
              <a:t>. Tres grandes ventajas:</a:t>
            </a:r>
          </a:p>
          <a:p>
            <a:pPr marL="514350" indent="-514350" algn="just">
              <a:buAutoNum type="alphaLcParenR"/>
            </a:pPr>
            <a:r>
              <a:rPr lang="es-ES" dirty="0" smtClean="0"/>
              <a:t>Concepto de Zona </a:t>
            </a:r>
            <a:r>
              <a:rPr lang="es-ES" dirty="0"/>
              <a:t>P</a:t>
            </a:r>
            <a:r>
              <a:rPr lang="es-ES" dirty="0" smtClean="0"/>
              <a:t>otencial de Desarrollo (ZPD) y Zona de Desarrollo Próximo (ZDP)</a:t>
            </a:r>
            <a:r>
              <a:rPr lang="es-ES" dirty="0"/>
              <a:t> </a:t>
            </a:r>
            <a:r>
              <a:rPr lang="es-ES" dirty="0" smtClean="0"/>
              <a:t>–</a:t>
            </a:r>
            <a:r>
              <a:rPr lang="es-ES" dirty="0" err="1" smtClean="0"/>
              <a:t>Vygostky</a:t>
            </a:r>
            <a:r>
              <a:rPr lang="es-ES" dirty="0" smtClean="0"/>
              <a:t>- El que los aprendizajes entren en la ZDP del alumno enseñado, cuando dos alumnos aprenden juntos, está garantizado.</a:t>
            </a:r>
          </a:p>
          <a:p>
            <a:pPr marL="514350" indent="-514350" algn="just">
              <a:buAutoNum type="alphaLcParenR"/>
            </a:pPr>
            <a:r>
              <a:rPr lang="es-ES" dirty="0" smtClean="0"/>
              <a:t>Al enseñar un alumno a otro (al explicarle algo), obligamos al alumno-profesor a pensar con palabras, a buscar formas de expresar, a anticipar soluciones, a corregir errores…a remover su estructura de conocimiento y relacionar lo que ya sabe con lo que debe enseñar a “su alumno”. “</a:t>
            </a:r>
            <a:r>
              <a:rPr lang="es-ES" dirty="0"/>
              <a:t>No entiendes realmente algo a menos que seas capaz de </a:t>
            </a:r>
            <a:r>
              <a:rPr lang="es-ES" dirty="0" smtClean="0"/>
              <a:t>explicarlo”</a:t>
            </a:r>
            <a:r>
              <a:rPr lang="es-ES" dirty="0"/>
              <a:t> </a:t>
            </a:r>
            <a:r>
              <a:rPr lang="es-ES" dirty="0" smtClean="0"/>
              <a:t>Einstein.</a:t>
            </a:r>
          </a:p>
          <a:p>
            <a:pPr marL="514350" indent="-514350" algn="just">
              <a:buAutoNum type="alphaLcParenR"/>
            </a:pPr>
            <a:r>
              <a:rPr lang="es-ES" dirty="0" smtClean="0"/>
              <a:t>Queda tiempo al profesor para dedicarle a </a:t>
            </a:r>
            <a:r>
              <a:rPr lang="es-ES" dirty="0" err="1" smtClean="0"/>
              <a:t>alque</a:t>
            </a:r>
            <a:r>
              <a:rPr lang="es-ES" dirty="0" smtClean="0"/>
              <a:t>/aquellos alumnos que individualmente necesiten más ayuda.</a:t>
            </a:r>
          </a:p>
          <a:p>
            <a:pPr marL="0" indent="0">
              <a:buNone/>
            </a:pPr>
            <a:endParaRPr lang="es-ES" dirty="0"/>
          </a:p>
          <a:p>
            <a:endParaRPr lang="es-ES" dirty="0"/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xmlns="" id="{C6FDEB36-6A04-4BAC-BC7E-CF4A4EF85FAC}"/>
              </a:ext>
            </a:extLst>
          </p:cNvPr>
          <p:cNvSpPr txBox="1">
            <a:spLocks/>
          </p:cNvSpPr>
          <p:nvPr/>
        </p:nvSpPr>
        <p:spPr>
          <a:xfrm>
            <a:off x="261963" y="365125"/>
            <a:ext cx="11091837" cy="5575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000" b="1" dirty="0"/>
              <a:t>POR QUÉ UNA ESTRUCTURA DE CLASE COOPERATIVA. RAZONES:</a:t>
            </a:r>
          </a:p>
        </p:txBody>
      </p:sp>
    </p:spTree>
    <p:extLst>
      <p:ext uri="{BB962C8B-B14F-4D97-AF65-F5344CB8AC3E}">
        <p14:creationId xmlns:p14="http://schemas.microsoft.com/office/powerpoint/2010/main" val="2399129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xmlns="" id="{C6FDEB36-6A04-4BAC-BC7E-CF4A4EF85F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4546" y="406314"/>
            <a:ext cx="10515600" cy="565751"/>
          </a:xfrm>
        </p:spPr>
        <p:txBody>
          <a:bodyPr>
            <a:normAutofit/>
          </a:bodyPr>
          <a:lstStyle/>
          <a:p>
            <a:r>
              <a:rPr lang="es-ES" sz="3200" b="1" dirty="0" smtClean="0"/>
              <a:t>CÓMO LO PUEDO ORGANIZAR </a:t>
            </a:r>
            <a:endParaRPr lang="es-ES" sz="3200" b="1" dirty="0"/>
          </a:p>
        </p:txBody>
      </p:sp>
      <p:pic>
        <p:nvPicPr>
          <p:cNvPr id="5" name="Picture 2" descr="Resultado de imagen de aprendizaje cooperativo coordinador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988" y="1107731"/>
            <a:ext cx="3077185" cy="4205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Resultado de imagen de aprendizaje cooperativo coordinado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7614" y="1107731"/>
            <a:ext cx="3127521" cy="4205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Resultado de imagen de aprendizaje cooperativo coordinador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5787" y="1107731"/>
            <a:ext cx="4205410" cy="4205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653942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1044</Words>
  <Application>Microsoft Office PowerPoint</Application>
  <PresentationFormat>Panorámica</PresentationFormat>
  <Paragraphs>69</Paragraphs>
  <Slides>14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Tema de Office</vt:lpstr>
      <vt:lpstr>APRENDIZAJE COOPERATIVO</vt:lpstr>
      <vt:lpstr>Aprendizaje cooperativo</vt:lpstr>
      <vt:lpstr>PUJOLÀS (2003)La escuela inclusiva y el aprendizaje cooperativo </vt:lpstr>
      <vt:lpstr>  POR QUÉ UNA ESTRUCTURA DE CLASE COOPERATIVA  4 RAZONES: 1.- POR LA FINALIDAD QUE PERSIGUE LA ESCUELA. 2.- POR CÓMO APRENDE EL NIÑO Y CONSTRUYE SU CONOCIMIENTO. 3.-PORQUE HAY INTELIGENCIAS MÚLTIPLES (Gardner)  4.-PORQUE TODOS APRENDEN MÁS Y MEJOR </vt:lpstr>
      <vt:lpstr>POR QUÉ UNA ESTRUCTURA DE CLASE COOPERATIVA. RAZONES:</vt:lpstr>
      <vt:lpstr>2.- POR CÓMO APRENDE EL NIÑO Y CONSTRUYE SU CONOCIMIENTO</vt:lpstr>
      <vt:lpstr>3.-PORQUE HAY INTELIGENCIAS MÚLTIPLES (Gardner) </vt:lpstr>
      <vt:lpstr>4.-PORQUE TODOS APRENDEN MÁS</vt:lpstr>
      <vt:lpstr>CÓMO LO PUEDO ORGANIZAR </vt:lpstr>
      <vt:lpstr>Presentación de PowerPoint</vt:lpstr>
      <vt:lpstr>Presentación de PowerPoint</vt:lpstr>
      <vt:lpstr>ESTRUTURA GRUPO DE EXPERTOS</vt:lpstr>
      <vt:lpstr>AYUDANTE</vt:lpstr>
      <vt:lpstr>INTENDENTE       AYUDANTE</vt:lpstr>
    </vt:vector>
  </TitlesOfParts>
  <Company>Junta de Castilla y León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Roberto Ruiz Andres</dc:creator>
  <cp:lastModifiedBy>Maria Carmen Cuesta Gomez</cp:lastModifiedBy>
  <cp:revision>3</cp:revision>
  <dcterms:created xsi:type="dcterms:W3CDTF">2017-11-08T10:05:53Z</dcterms:created>
  <dcterms:modified xsi:type="dcterms:W3CDTF">2017-12-13T12:06:12Z</dcterms:modified>
</cp:coreProperties>
</file>